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86" r:id="rId3"/>
    <p:sldId id="257" r:id="rId4"/>
    <p:sldId id="258" r:id="rId5"/>
    <p:sldId id="259" r:id="rId6"/>
    <p:sldId id="260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81" r:id="rId17"/>
    <p:sldId id="282" r:id="rId18"/>
    <p:sldId id="283" r:id="rId19"/>
    <p:sldId id="284" r:id="rId20"/>
    <p:sldId id="285" r:id="rId21"/>
    <p:sldId id="289" r:id="rId22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1-HD-BT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375150"/>
            <a:ext cx="12192000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7908925" y="4314825"/>
            <a:ext cx="2911475" cy="374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7D2EA0-956E-46ED-8854-CFE3C9760CDC}" type="datetimeFigureOut">
              <a:rPr lang="en-US"/>
              <a:pPr>
                <a:defRPr/>
              </a:pPr>
              <a:t>5/14/2014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4350"/>
            <a:ext cx="6400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338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fld id="{3410C77E-B6D8-4873-90D5-56BA43A7BBA8}" type="slidenum">
              <a:rPr lang="en-US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dirty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B47AA-2AE5-4923-A8D1-1578CB04FC3F}" type="datetimeFigureOut">
              <a:rPr lang="en-US"/>
              <a:pPr>
                <a:defRPr/>
              </a:pPr>
              <a:t>5/14/2014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2414B2-AF18-46CC-8E07-2EAC3E7B10DB}" type="slidenum">
              <a:rPr lang="en-US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1-HD-BT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375150"/>
            <a:ext cx="12192000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7813675" y="381000"/>
            <a:ext cx="2911475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D05E7B70-F115-49E7-A881-3F7A5B7610AD}" type="datetimeFigureOut">
              <a:rPr lang="en-US"/>
              <a:pPr>
                <a:defRPr/>
              </a:pPr>
              <a:t>5/14/2014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413"/>
            <a:ext cx="69913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1675" y="381000"/>
            <a:ext cx="644525" cy="365125"/>
          </a:xfrm>
        </p:spPr>
        <p:txBody>
          <a:bodyPr/>
          <a:lstStyle>
            <a:lvl1pPr>
              <a:defRPr/>
            </a:lvl1pPr>
          </a:lstStyle>
          <a:p>
            <a:fld id="{F6CEBB8F-A484-4050-81D9-527D7E7616E0}" type="slidenum">
              <a:rPr lang="en-US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C1-HD-BT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375150"/>
            <a:ext cx="12192000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8"/>
          <p:cNvSpPr txBox="1"/>
          <p:nvPr/>
        </p:nvSpPr>
        <p:spPr>
          <a:xfrm>
            <a:off x="476250" y="933450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“</a:t>
            </a:r>
          </a:p>
        </p:txBody>
      </p:sp>
      <p:sp>
        <p:nvSpPr>
          <p:cNvPr id="7" name="TextBox 9"/>
          <p:cNvSpPr txBox="1"/>
          <p:nvPr/>
        </p:nvSpPr>
        <p:spPr>
          <a:xfrm>
            <a:off x="10983913" y="2701925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>
          <a:xfrm>
            <a:off x="7813675" y="381000"/>
            <a:ext cx="2911475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FB929C27-B8D7-4A25-826E-1FDDD50D17CE}" type="datetimeFigureOut">
              <a:rPr lang="en-US"/>
              <a:pPr>
                <a:defRPr/>
              </a:pPr>
              <a:t>5/14/2014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>
          <a:xfrm>
            <a:off x="685800" y="379413"/>
            <a:ext cx="69913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10861675" y="381000"/>
            <a:ext cx="644525" cy="365125"/>
          </a:xfrm>
        </p:spPr>
        <p:txBody>
          <a:bodyPr/>
          <a:lstStyle>
            <a:lvl1pPr>
              <a:defRPr/>
            </a:lvl1pPr>
          </a:lstStyle>
          <a:p>
            <a:fld id="{418E8859-F1FA-45F8-B11C-DE33506D6E16}" type="slidenum">
              <a:rPr lang="en-US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1-HD-BT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375150"/>
            <a:ext cx="12192000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7813675" y="379413"/>
            <a:ext cx="2911475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5D76D539-178F-41C8-A7F0-B695788412E1}" type="datetimeFigureOut">
              <a:rPr lang="en-US"/>
              <a:pPr>
                <a:defRPr/>
              </a:pPr>
              <a:t>5/14/2014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413"/>
            <a:ext cx="69913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1675" y="381000"/>
            <a:ext cx="644525" cy="365125"/>
          </a:xfrm>
        </p:spPr>
        <p:txBody>
          <a:bodyPr/>
          <a:lstStyle>
            <a:lvl1pPr>
              <a:defRPr/>
            </a:lvl1pPr>
          </a:lstStyle>
          <a:p>
            <a:fld id="{04CEFF23-9EFC-4CC0-87D1-3B8075FD5A6E}" type="slidenum">
              <a:rPr lang="en-US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742B8-114A-49CE-99E4-A9F2955B35E3}" type="datetimeFigureOut">
              <a:rPr lang="en-US"/>
              <a:pPr>
                <a:defRPr/>
              </a:pPr>
              <a:t>5/14/2014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99D19BE1-9898-42E0-B940-0D9BD70CB6C6}" type="slidenum">
              <a:rPr lang="en-US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noProof="0" dirty="0" smtClean="0"/>
              <a:t>Haga clic en el icono para agregar una imagen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noProof="0" dirty="0" smtClean="0"/>
              <a:t>Haga clic en el icono para agregar una imagen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noProof="0" dirty="0" smtClean="0"/>
              <a:t>Haga clic en el icono para agregar una imagen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93D89-F755-49AB-96A1-6D58EE50F094}" type="datetimeFigureOut">
              <a:rPr lang="en-US"/>
              <a:pPr>
                <a:defRPr/>
              </a:pPr>
              <a:t>5/14/2014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fld id="{3EDA6480-0690-4718-9DAC-4E7EE244D70D}" type="slidenum">
              <a:rPr lang="en-US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DFA70-13C5-4207-9E7B-58B821765F99}" type="datetimeFigureOut">
              <a:rPr lang="en-US"/>
              <a:pPr>
                <a:defRPr/>
              </a:pPr>
              <a:t>5/14/2014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643D7F-8641-4560-90AF-F79A5FEBF8FF}" type="slidenum">
              <a:rPr lang="en-US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1-HD-BT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375150"/>
            <a:ext cx="12192000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7813675" y="379413"/>
            <a:ext cx="2911475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0B918CBB-9B4D-41FF-98AD-32705235AC79}" type="datetimeFigureOut">
              <a:rPr lang="en-US"/>
              <a:pPr>
                <a:defRPr/>
              </a:pPr>
              <a:t>5/14/2014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3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1675" y="381000"/>
            <a:ext cx="644525" cy="365125"/>
          </a:xfrm>
        </p:spPr>
        <p:txBody>
          <a:bodyPr/>
          <a:lstStyle>
            <a:lvl1pPr>
              <a:defRPr/>
            </a:lvl1pPr>
          </a:lstStyle>
          <a:p>
            <a:fld id="{9B151CBB-31BB-41E4-BFF3-D44FFED059C9}" type="slidenum">
              <a:rPr lang="en-US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445D4-AA0C-4E58-A357-9C872AAAEC25}" type="datetimeFigureOut">
              <a:rPr lang="en-US"/>
              <a:pPr>
                <a:defRPr/>
              </a:pPr>
              <a:t>5/14/2014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6EEF5D-A670-4897-9A90-D71FFA19E20C}" type="slidenum">
              <a:rPr lang="en-US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1-HD-BT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375150"/>
            <a:ext cx="12192000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/>
          <a:lstStyle>
            <a:lvl1pPr algn="r"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7813675" y="381000"/>
            <a:ext cx="2911475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B54DD4AC-1609-4946-9D99-7CAAADB03683}" type="datetimeFigureOut">
              <a:rPr lang="en-US"/>
              <a:pPr>
                <a:defRPr/>
              </a:pPr>
              <a:t>5/14/2014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350" cy="3635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1675" y="381000"/>
            <a:ext cx="644525" cy="365125"/>
          </a:xfrm>
        </p:spPr>
        <p:txBody>
          <a:bodyPr/>
          <a:lstStyle>
            <a:lvl1pPr>
              <a:defRPr/>
            </a:lvl1pPr>
          </a:lstStyle>
          <a:p>
            <a:fld id="{3FAA1775-1D6B-4CC2-922A-461FB44D0D20}" type="slidenum">
              <a:rPr lang="en-US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1663C-CE6D-49D3-906A-34B04CE41151}" type="datetimeFigureOut">
              <a:rPr lang="en-US"/>
              <a:pPr>
                <a:defRPr/>
              </a:pPr>
              <a:t>5/14/2014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EBDAEA-1216-43B1-89D6-6D46F0E1FE98}" type="slidenum">
              <a:rPr lang="en-US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DE181-30A7-4719-B715-A94243BD87B3}" type="datetimeFigureOut">
              <a:rPr lang="en-US"/>
              <a:pPr>
                <a:defRPr/>
              </a:pPr>
              <a:t>5/14/2014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568FDA-6BAF-471C-925F-81043D85D905}" type="slidenum">
              <a:rPr lang="en-US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B0836-BF69-437E-91F5-F8488077C192}" type="datetimeFigureOut">
              <a:rPr lang="en-US"/>
              <a:pPr>
                <a:defRPr/>
              </a:pPr>
              <a:t>5/14/2014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4C0C93-4C6B-46E7-A456-8D44DF206BDA}" type="slidenum">
              <a:rPr lang="en-US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13C58-1BD1-4E31-8CF1-7363AA8B6AF0}" type="datetimeFigureOut">
              <a:rPr lang="en-US"/>
              <a:pPr>
                <a:defRPr/>
              </a:pPr>
              <a:t>5/14/2014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35D390-6CC6-4E36-9B80-0B4CBFA068FB}" type="slidenum">
              <a:rPr lang="en-US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DC053-AA08-4BBE-9FC2-7E5328735D14}" type="datetimeFigureOut">
              <a:rPr lang="en-US"/>
              <a:pPr>
                <a:defRPr/>
              </a:pPr>
              <a:t>5/14/2014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CA0F81-469E-4BA7-AB2F-B2E10A96F1C6}" type="slidenum">
              <a:rPr lang="en-US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dirty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57BE7-957F-44AB-B4C2-8587917026A5}" type="datetimeFigureOut">
              <a:rPr lang="en-US"/>
              <a:pPr>
                <a:defRPr/>
              </a:pPr>
              <a:t>5/14/2014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6E1351-EEC9-480F-9DB2-6B222F2F1281}" type="slidenum">
              <a:rPr lang="en-US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C1-HD-TOP.png"/>
          <p:cNvPicPr>
            <a:picLocks noChangeAspect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0" y="0"/>
            <a:ext cx="12192000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3588"/>
            <a:ext cx="8610600" cy="1293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2193925"/>
            <a:ext cx="10820400" cy="402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4725" y="6356350"/>
            <a:ext cx="29114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8A9CBAF-BB2C-4925-BB23-22760564C211}" type="datetimeFigureOut">
              <a:rPr lang="en-US"/>
              <a:pPr>
                <a:defRPr/>
              </a:pPr>
              <a:t>5/14/2014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6350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FFFFFF"/>
                </a:solidFill>
              </a:defRPr>
            </a:lvl1pPr>
          </a:lstStyle>
          <a:p>
            <a:fld id="{1F5E87B4-710E-469B-A799-87561C33410D}" type="slidenum">
              <a:rPr lang="en-US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698" r:id="rId2"/>
    <p:sldLayoutId id="2147483710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11" r:id="rId11"/>
    <p:sldLayoutId id="2147483712" r:id="rId12"/>
    <p:sldLayoutId id="2147483713" r:id="rId13"/>
    <p:sldLayoutId id="2147483706" r:id="rId14"/>
    <p:sldLayoutId id="2147483707" r:id="rId15"/>
    <p:sldLayoutId id="2147483708" r:id="rId16"/>
    <p:sldLayoutId id="2147483714" r:id="rId17"/>
  </p:sldLayoutIdLst>
  <p:txStyles>
    <p:titleStyle>
      <a:lvl1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2pPr>
      <a:lvl3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3pPr>
      <a:lvl4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4pPr>
      <a:lvl5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908175"/>
            <a:ext cx="12192000" cy="18256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CL" dirty="0" smtClean="0"/>
              <a:t>Tipos DE FALLAS GEOLOGICAS</a:t>
            </a:r>
            <a:endParaRPr lang="es-CL" dirty="0"/>
          </a:p>
        </p:txBody>
      </p:sp>
      <p:sp>
        <p:nvSpPr>
          <p:cNvPr id="8195" name="Subtítulo 2"/>
          <p:cNvSpPr>
            <a:spLocks noGrp="1"/>
          </p:cNvSpPr>
          <p:nvPr>
            <p:ph type="subTitle" idx="1"/>
          </p:nvPr>
        </p:nvSpPr>
        <p:spPr>
          <a:xfrm>
            <a:off x="-6350" y="6194425"/>
            <a:ext cx="9448800" cy="685800"/>
          </a:xfrm>
        </p:spPr>
        <p:txBody>
          <a:bodyPr/>
          <a:lstStyle/>
          <a:p>
            <a:pPr eaLnBrk="1" hangingPunct="1"/>
            <a:r>
              <a:rPr lang="es-CL" dirty="0" smtClean="0">
                <a:latin typeface="Bradley Hand ITC" pitchFamily="66" charset="0"/>
              </a:rPr>
              <a:t>PROFESOR: ÁLVARO BUSTAMANTE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5"/>
          <p:cNvSpPr>
            <a:spLocks noGrp="1"/>
          </p:cNvSpPr>
          <p:nvPr>
            <p:ph type="body" idx="1"/>
          </p:nvPr>
        </p:nvSpPr>
        <p:spPr>
          <a:xfrm>
            <a:off x="0" y="1545465"/>
            <a:ext cx="12192000" cy="5183746"/>
          </a:xfrm>
        </p:spPr>
        <p:txBody>
          <a:bodyPr rtlCol="0">
            <a:noAutofit/>
          </a:bodyPr>
          <a:lstStyle/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CL" sz="2000" dirty="0"/>
              <a:t>Trabajos que se realizan: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CL" sz="2000" dirty="0"/>
              <a:t>a) Levantamiento de las foliaciones (planos geológicos)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CL" sz="2000" dirty="0"/>
              <a:t>b) Análisis  de  la  deformación  tectónica  de  las </a:t>
            </a:r>
            <a:r>
              <a:rPr lang="es-CL" sz="2000" dirty="0" smtClean="0"/>
              <a:t>rocas presentes</a:t>
            </a:r>
            <a:endParaRPr lang="es-CL" sz="2000" dirty="0"/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CL" sz="2000" dirty="0"/>
              <a:t>c) Reconocimiento de las estructuras tectónicas en un </a:t>
            </a:r>
            <a:r>
              <a:rPr lang="es-CL" sz="2000" dirty="0" smtClean="0"/>
              <a:t>sector (</a:t>
            </a:r>
            <a:r>
              <a:rPr lang="es-CL" sz="2000" dirty="0"/>
              <a:t>fallas, diaclasas)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CL" sz="2000" dirty="0"/>
              <a:t>d) Interpretación  de  las  estructuras - desarrollo  de  </a:t>
            </a:r>
            <a:r>
              <a:rPr lang="es-CL" sz="2000" dirty="0" smtClean="0"/>
              <a:t>un modelo </a:t>
            </a:r>
            <a:r>
              <a:rPr lang="es-CL" sz="2000" dirty="0"/>
              <a:t>tectónico.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CL" sz="2000" dirty="0"/>
              <a:t>Planos geológicos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CL" sz="2000" dirty="0"/>
              <a:t>En  la  mayoría  las  rocas  de  la  corteza  terrestre  </a:t>
            </a:r>
            <a:r>
              <a:rPr lang="es-CL" sz="2000" dirty="0" smtClean="0"/>
              <a:t>muestran varios  </a:t>
            </a:r>
            <a:r>
              <a:rPr lang="es-CL" sz="2000" dirty="0"/>
              <a:t>tipos  de  planos  geológicos.  Existen  en  general  </a:t>
            </a:r>
            <a:r>
              <a:rPr lang="es-CL" sz="2000" dirty="0" smtClean="0"/>
              <a:t>dos tipos </a:t>
            </a:r>
            <a:r>
              <a:rPr lang="es-CL" sz="2000" dirty="0"/>
              <a:t>de planos: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CL" sz="2000" dirty="0"/>
              <a:t>a) Foliaciones </a:t>
            </a:r>
            <a:r>
              <a:rPr lang="es-CL" sz="2000" dirty="0" smtClean="0"/>
              <a:t>primarias Tienen </a:t>
            </a:r>
            <a:r>
              <a:rPr lang="es-CL" sz="2000" dirty="0"/>
              <a:t>su origen antes de la litificación, es decir </a:t>
            </a:r>
            <a:r>
              <a:rPr lang="es-CL" sz="2000" dirty="0" smtClean="0"/>
              <a:t>durante la </a:t>
            </a:r>
            <a:r>
              <a:rPr lang="es-CL" sz="2000" dirty="0"/>
              <a:t>deposición. Ejemplos: Estratos, Flujo magmático.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CL" sz="2000" dirty="0"/>
              <a:t>b) Foliaciones </a:t>
            </a:r>
            <a:r>
              <a:rPr lang="es-CL" sz="2000" dirty="0" smtClean="0"/>
              <a:t>secundarias Tienen  </a:t>
            </a:r>
            <a:r>
              <a:rPr lang="es-CL" sz="2000" dirty="0"/>
              <a:t>su  origen  después  de  la  </a:t>
            </a:r>
            <a:r>
              <a:rPr lang="es-CL" sz="2000" dirty="0" smtClean="0"/>
              <a:t>litificación</a:t>
            </a:r>
            <a:r>
              <a:rPr lang="es-CL" sz="2000" dirty="0"/>
              <a:t>:  Todos  </a:t>
            </a:r>
            <a:r>
              <a:rPr lang="es-CL" sz="2000" dirty="0" smtClean="0"/>
              <a:t>los planos  </a:t>
            </a:r>
            <a:r>
              <a:rPr lang="es-CL" sz="2000" dirty="0"/>
              <a:t>cuales  se  han  </a:t>
            </a:r>
            <a:r>
              <a:rPr lang="es-CL" sz="2000" dirty="0" smtClean="0"/>
              <a:t>:</a:t>
            </a:r>
            <a:r>
              <a:rPr lang="es-CL" sz="2000" dirty="0"/>
              <a:t>formado  a  causa  de  </a:t>
            </a:r>
            <a:r>
              <a:rPr lang="es-CL" sz="2000" dirty="0" smtClean="0"/>
              <a:t>fuerzas tectónicas  </a:t>
            </a:r>
            <a:r>
              <a:rPr lang="es-CL" sz="2000" dirty="0"/>
              <a:t>presentes  en  la  corteza  terrestre.  </a:t>
            </a:r>
            <a:r>
              <a:rPr lang="es-CL" sz="2000" dirty="0" smtClean="0"/>
              <a:t>Ejemplos: Diaclasas</a:t>
            </a:r>
            <a:r>
              <a:rPr lang="es-CL" sz="2000" dirty="0"/>
              <a:t>, Fallas.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CL" sz="2000" dirty="0"/>
              <a:t>Para  definir  la  orientación  de  un  plano  (estrato,  </a:t>
            </a:r>
            <a:r>
              <a:rPr lang="es-CL" sz="2000" dirty="0" smtClean="0"/>
              <a:t>falla, diaclasa</a:t>
            </a:r>
            <a:r>
              <a:rPr lang="es-CL" sz="2000" dirty="0"/>
              <a:t>) en la naturaleza matemáticamente se usan el </a:t>
            </a:r>
            <a:r>
              <a:rPr lang="es-CL" sz="2000" dirty="0" smtClean="0"/>
              <a:t>rumbo, la </a:t>
            </a:r>
            <a:r>
              <a:rPr lang="es-CL" sz="2000" dirty="0"/>
              <a:t>dirección de inclinación y el </a:t>
            </a:r>
            <a:r>
              <a:rPr lang="es-CL" sz="2000" dirty="0" smtClean="0"/>
              <a:t>manteo.</a:t>
            </a:r>
            <a:endParaRPr lang="es-CL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5"/>
          <p:cNvSpPr>
            <a:spLocks noGrp="1"/>
          </p:cNvSpPr>
          <p:nvPr>
            <p:ph type="body" idx="1"/>
          </p:nvPr>
        </p:nvSpPr>
        <p:spPr>
          <a:xfrm>
            <a:off x="0" y="1635617"/>
            <a:ext cx="12192000" cy="4292108"/>
          </a:xfrm>
        </p:spPr>
        <p:txBody>
          <a:bodyPr rtlCol="0">
            <a:noAutofit/>
          </a:bodyPr>
          <a:lstStyle/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CL" sz="2000" dirty="0"/>
              <a:t>1. CONCEPTO DE  </a:t>
            </a:r>
            <a:r>
              <a:rPr lang="es-CL" sz="2000" dirty="0" smtClean="0"/>
              <a:t>RUMBO-MANTEO-DIRECCIÓN DE </a:t>
            </a:r>
            <a:r>
              <a:rPr lang="es-CL" sz="2000" dirty="0"/>
              <a:t>INCLINACIÓN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CL" sz="2000" dirty="0"/>
              <a:t>Para  describir  la  orientación  de  un  plano  </a:t>
            </a:r>
            <a:r>
              <a:rPr lang="es-CL" sz="2000" dirty="0" smtClean="0"/>
              <a:t>geológico matemáticamente </a:t>
            </a:r>
            <a:r>
              <a:rPr lang="es-CL" sz="2000" dirty="0"/>
              <a:t>se necesitan </a:t>
            </a:r>
            <a:r>
              <a:rPr lang="es-CL" sz="2000" dirty="0" smtClean="0"/>
              <a:t>tres </a:t>
            </a:r>
            <a:r>
              <a:rPr lang="es-CL" sz="2000" dirty="0"/>
              <a:t>propiedades: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CL" sz="2000" dirty="0"/>
              <a:t>a) Dirección de inclinación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CL" sz="2000" dirty="0"/>
              <a:t>b) Rumbo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CL" sz="2000" dirty="0"/>
              <a:t>c) Manteo (o buzamiento)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CL" sz="2000" dirty="0"/>
              <a:t>Para  definir  la  orientación  de  un  plano  se  necesita  </a:t>
            </a:r>
            <a:r>
              <a:rPr lang="es-CL" sz="2000" dirty="0" smtClean="0"/>
              <a:t>la dirección </a:t>
            </a:r>
            <a:r>
              <a:rPr lang="es-CL" sz="2000" dirty="0"/>
              <a:t>de inclinación y el manteo; o el rumbo, manteo y </a:t>
            </a:r>
            <a:r>
              <a:rPr lang="es-CL" sz="2000" dirty="0" smtClean="0"/>
              <a:t>la dirección  </a:t>
            </a:r>
            <a:r>
              <a:rPr lang="es-CL" sz="2000" dirty="0"/>
              <a:t>de  inclinación.  La  dirección  de  inclinación  ( </a:t>
            </a:r>
            <a:r>
              <a:rPr lang="es-CL" sz="2000" dirty="0" smtClean="0"/>
              <a:t>Dip Dip  </a:t>
            </a:r>
            <a:r>
              <a:rPr lang="es-CL" sz="2000" dirty="0"/>
              <a:t>Direction)  marca  hacia  donde  se  inclina  el  plano,  o  </a:t>
            </a:r>
            <a:r>
              <a:rPr lang="es-CL" sz="2000" dirty="0" smtClean="0"/>
              <a:t>la proyección </a:t>
            </a:r>
            <a:r>
              <a:rPr lang="es-CL" sz="2000" dirty="0"/>
              <a:t>horizontal de la línea del máximo pendiente.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CL" sz="2000" dirty="0"/>
              <a:t>El rumbo es la línea horizontal de un plano (véase abajo). </a:t>
            </a:r>
            <a:r>
              <a:rPr lang="es-CL" sz="2000" dirty="0" smtClean="0"/>
              <a:t>El manteo  </a:t>
            </a:r>
            <a:r>
              <a:rPr lang="es-CL" sz="2000" dirty="0"/>
              <a:t>o  buzamiento </a:t>
            </a:r>
            <a:r>
              <a:rPr lang="es-CL" sz="2000" dirty="0" smtClean="0"/>
              <a:t>mide  </a:t>
            </a:r>
            <a:r>
              <a:rPr lang="es-CL" sz="2000" dirty="0"/>
              <a:t>el  ángulo  entre  </a:t>
            </a:r>
            <a:r>
              <a:rPr lang="es-CL" sz="2000" dirty="0" smtClean="0"/>
              <a:t>el plano </a:t>
            </a:r>
            <a:r>
              <a:rPr lang="es-CL" sz="2000" dirty="0"/>
              <a:t>y el plano horizontal.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Imagen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14525"/>
            <a:ext cx="5233988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Imagen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9088" y="1914525"/>
            <a:ext cx="6792912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1455312" y="76200"/>
            <a:ext cx="10736687" cy="79057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CL" dirty="0"/>
              <a:t>USO DE LAS BRÚJULAS: </a:t>
            </a:r>
            <a:r>
              <a:rPr lang="es-CL" dirty="0" smtClean="0"/>
              <a:t>INTRODUCCIÓN</a:t>
            </a:r>
            <a:endParaRPr lang="es-CL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idx="1"/>
          </p:nvPr>
        </p:nvSpPr>
        <p:spPr>
          <a:xfrm>
            <a:off x="0" y="1661374"/>
            <a:ext cx="12192000" cy="5100033"/>
          </a:xfrm>
        </p:spPr>
        <p:txBody>
          <a:bodyPr rtlCol="0"/>
          <a:lstStyle/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CL" dirty="0" smtClean="0"/>
              <a:t>Para </a:t>
            </a:r>
            <a:r>
              <a:rPr lang="es-CL" dirty="0"/>
              <a:t>planos geológicos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CL" dirty="0"/>
              <a:t>A) Freiberger para círculo completo: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CL" dirty="0"/>
              <a:t>a) Placa para medir tiene que ser junto con la roca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CL" dirty="0"/>
              <a:t>b) Nivel esférico tiene que ser en el centro.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CL" dirty="0"/>
              <a:t>c) Aguja está libre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CL" dirty="0"/>
              <a:t>d) Se fija la aguja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CL" dirty="0"/>
              <a:t>e) Se verifica la escala del manteo: rojo=aguja roja o </a:t>
            </a:r>
            <a:r>
              <a:rPr lang="es-CL" dirty="0" smtClean="0"/>
              <a:t>negro: aguja </a:t>
            </a:r>
            <a:r>
              <a:rPr lang="es-CL" dirty="0"/>
              <a:t>negra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CL" dirty="0"/>
              <a:t>f) Se toma la lectura de la aguja (negra o roja; véase e.) </a:t>
            </a:r>
            <a:r>
              <a:rPr lang="es-CL" dirty="0" smtClean="0"/>
              <a:t>= valor </a:t>
            </a:r>
            <a:r>
              <a:rPr lang="es-CL" dirty="0"/>
              <a:t>de la dirección de inclinación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CL" dirty="0"/>
              <a:t>g) Se  toma  la  lectura  de  la  escala  del  manteo:  Valor  </a:t>
            </a:r>
            <a:r>
              <a:rPr lang="es-CL" dirty="0" smtClean="0"/>
              <a:t>del manteo</a:t>
            </a:r>
            <a:r>
              <a:rPr lang="es-CL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Imagen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5275" y="639763"/>
            <a:ext cx="11593513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8575"/>
            <a:ext cx="12192000" cy="58578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CL" dirty="0"/>
              <a:t>Brunton para tipo americano: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>
          <a:xfrm>
            <a:off x="0" y="1596979"/>
            <a:ext cx="12192000" cy="4330745"/>
          </a:xfrm>
        </p:spPr>
        <p:txBody>
          <a:bodyPr rtlCol="0">
            <a:normAutofit fontScale="92500" lnSpcReduction="10000"/>
          </a:bodyPr>
          <a:lstStyle/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CL" sz="2800" dirty="0"/>
              <a:t>a) La brújula está en orientación del rumbo, junto a las rocas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CL" sz="2800" dirty="0"/>
              <a:t>b) La burbuja del nivel esférico tiene </a:t>
            </a:r>
            <a:r>
              <a:rPr lang="es-CL" sz="2800" dirty="0" smtClean="0"/>
              <a:t>que </a:t>
            </a:r>
            <a:r>
              <a:rPr lang="es-CL" sz="2800" dirty="0"/>
              <a:t>ser en el centro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CL" sz="2800" dirty="0"/>
              <a:t>c) La aguja tiene que ser libre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CL" sz="2800" dirty="0"/>
              <a:t>d) Se toma el valor del rumbo N.....E o N.....W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CL" sz="2800" dirty="0"/>
              <a:t>e) Se pone la brújula perpendicular al rumbo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CL" sz="2800" dirty="0"/>
              <a:t>f) Se usa el clinómetro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CL" sz="2800" dirty="0"/>
              <a:t>g) La burbuja del nivel tubular tiene que ser en el centro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CL" sz="2800" dirty="0"/>
              <a:t>h) Se toma la lectura del clinómetro como manteo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CL" sz="2800" dirty="0"/>
              <a:t>i) Se estima la dirección de inclinación en letras (N, NW, </a:t>
            </a:r>
            <a:r>
              <a:rPr lang="es-CL" sz="2800" dirty="0" smtClean="0"/>
              <a:t>E, SE</a:t>
            </a:r>
            <a:r>
              <a:rPr lang="es-CL" sz="2800" dirty="0"/>
              <a:t>, S, SW, W, NW)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Imagen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43225" y="1139825"/>
            <a:ext cx="6305550" cy="457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50800"/>
            <a:ext cx="12192000" cy="69691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CL" dirty="0"/>
              <a:t>DIAGRAMAS TECTÓNICOS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0" y="1631852"/>
            <a:ext cx="12192000" cy="4305398"/>
          </a:xfrm>
        </p:spPr>
        <p:txBody>
          <a:bodyPr>
            <a:normAutofit lnSpcReduction="10000"/>
          </a:bodyPr>
          <a:lstStyle/>
          <a:p>
            <a:pPr algn="just" eaLnBrk="1" hangingPunct="1">
              <a:buFont typeface="Arial" panose="020B0604020202020204" pitchFamily="34" charset="0"/>
              <a:buNone/>
              <a:defRPr/>
            </a:pPr>
            <a:r>
              <a:rPr lang="es-CL" dirty="0"/>
              <a:t>ROSETA DE DIACLASAS</a:t>
            </a:r>
          </a:p>
          <a:p>
            <a:pPr algn="just" eaLnBrk="1" hangingPunct="1">
              <a:buFont typeface="Arial" panose="020B0604020202020204" pitchFamily="34" charset="0"/>
              <a:buNone/>
              <a:defRPr/>
            </a:pPr>
            <a:r>
              <a:rPr lang="es-CL" dirty="0"/>
              <a:t>OBJETIVO:</a:t>
            </a:r>
          </a:p>
          <a:p>
            <a:pPr algn="just" eaLnBrk="1" hangingPunct="1">
              <a:buFont typeface="Arial" panose="020B0604020202020204" pitchFamily="34" charset="0"/>
              <a:buNone/>
              <a:defRPr/>
            </a:pPr>
            <a:r>
              <a:rPr lang="es-CL" dirty="0"/>
              <a:t>Una  roseta  de  diaclasas  es  un  diagrama  sencillo  </a:t>
            </a:r>
            <a:r>
              <a:rPr lang="es-CL" dirty="0" smtClean="0"/>
              <a:t>para visualizar  </a:t>
            </a:r>
            <a:r>
              <a:rPr lang="es-CL" dirty="0"/>
              <a:t>las  direcciones  de  los  rumbos  generales  </a:t>
            </a:r>
            <a:r>
              <a:rPr lang="es-CL" dirty="0" smtClean="0"/>
              <a:t>de estructuras  </a:t>
            </a:r>
            <a:r>
              <a:rPr lang="es-CL" dirty="0"/>
              <a:t>tabulares  (diques,  vetas)  y  de  planos  </a:t>
            </a:r>
            <a:r>
              <a:rPr lang="es-CL" dirty="0" smtClean="0"/>
              <a:t>tectónicos (diaclasas</a:t>
            </a:r>
            <a:r>
              <a:rPr lang="es-CL" dirty="0"/>
              <a:t>,  fallas).  En  este  </a:t>
            </a:r>
            <a:r>
              <a:rPr lang="es-CL" dirty="0" smtClean="0"/>
              <a:t>tipo  </a:t>
            </a:r>
            <a:r>
              <a:rPr lang="es-CL" dirty="0"/>
              <a:t>de  diagrama  no  </a:t>
            </a:r>
            <a:r>
              <a:rPr lang="es-CL" dirty="0" smtClean="0"/>
              <a:t>hay información </a:t>
            </a:r>
            <a:r>
              <a:rPr lang="es-CL" dirty="0"/>
              <a:t>sobre el manteo o la dirección de inclinación. </a:t>
            </a:r>
            <a:r>
              <a:rPr lang="es-CL" dirty="0" smtClean="0"/>
              <a:t>En conclusión  </a:t>
            </a:r>
            <a:r>
              <a:rPr lang="es-CL" dirty="0"/>
              <a:t>se  puede  describir  este  diagrama  como  </a:t>
            </a:r>
            <a:r>
              <a:rPr lang="es-CL" dirty="0" smtClean="0"/>
              <a:t>un histograma </a:t>
            </a:r>
            <a:r>
              <a:rPr lang="es-CL" dirty="0"/>
              <a:t>de forma redondo. Significa los rangos de </a:t>
            </a:r>
            <a:r>
              <a:rPr lang="es-CL" dirty="0" smtClean="0"/>
              <a:t>rumbo se  </a:t>
            </a:r>
            <a:r>
              <a:rPr lang="es-CL" dirty="0"/>
              <a:t>ubican  al  margen  del  circulo  desde  arriba  (Norte  o  </a:t>
            </a:r>
            <a:r>
              <a:rPr lang="es-CL" dirty="0" smtClean="0"/>
              <a:t>0º) hacia </a:t>
            </a:r>
            <a:r>
              <a:rPr lang="es-CL" dirty="0"/>
              <a:t>abajo (Sur o 180º) en sentido de reloj. La cantidad </a:t>
            </a:r>
            <a:r>
              <a:rPr lang="es-CL" dirty="0" smtClean="0"/>
              <a:t>de los </a:t>
            </a:r>
            <a:r>
              <a:rPr lang="es-CL" dirty="0"/>
              <a:t>datos a </a:t>
            </a:r>
            <a:r>
              <a:rPr lang="es-CL" dirty="0" smtClean="0"/>
              <a:t>respecto </a:t>
            </a:r>
            <a:r>
              <a:rPr lang="es-CL" dirty="0"/>
              <a:t>de un rango se encuentra en el eje desde </a:t>
            </a:r>
            <a:r>
              <a:rPr lang="es-CL" dirty="0" smtClean="0"/>
              <a:t>el centro </a:t>
            </a:r>
            <a:r>
              <a:rPr lang="es-CL" dirty="0"/>
              <a:t>(como 0%) hacia al margen (como 100%).</a:t>
            </a:r>
          </a:p>
          <a:p>
            <a:pPr algn="just" eaLnBrk="1" hangingPunct="1">
              <a:buFont typeface="Arial" panose="020B0604020202020204" pitchFamily="34" charset="0"/>
              <a:buNone/>
              <a:defRPr/>
            </a:pPr>
            <a:r>
              <a:rPr lang="es-CL" dirty="0"/>
              <a:t>Solamente  es  necesario  calcular  la  mitad  de  los  rangos  (</a:t>
            </a:r>
            <a:r>
              <a:rPr lang="es-CL" dirty="0" smtClean="0"/>
              <a:t>el medio </a:t>
            </a:r>
            <a:r>
              <a:rPr lang="es-CL" dirty="0"/>
              <a:t>circulo) porque el </a:t>
            </a:r>
            <a:r>
              <a:rPr lang="es-CL" dirty="0" smtClean="0"/>
              <a:t>rumbo </a:t>
            </a:r>
            <a:r>
              <a:rPr lang="es-CL" dirty="0"/>
              <a:t>es un elemento </a:t>
            </a:r>
            <a:r>
              <a:rPr lang="es-CL" dirty="0" smtClean="0"/>
              <a:t>bidireccional y </a:t>
            </a:r>
            <a:r>
              <a:rPr lang="es-CL" dirty="0"/>
              <a:t>automáticamente cubre el rango opuesto es decir el </a:t>
            </a:r>
            <a:r>
              <a:rPr lang="es-CL" dirty="0" smtClean="0"/>
              <a:t>rango de </a:t>
            </a:r>
            <a:r>
              <a:rPr lang="es-CL" dirty="0"/>
              <a:t>diferencia de 180º (lado opuesto) se marca igualmente.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05242" y="287338"/>
            <a:ext cx="10686757" cy="129381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CL" dirty="0"/>
              <a:t>PROCEDIMIENTO  PARA  CONFECCIONAR  UNA</a:t>
            </a:r>
            <a:br>
              <a:rPr lang="es-CL" dirty="0"/>
            </a:br>
            <a:r>
              <a:rPr lang="es-CL" dirty="0"/>
              <a:t>ROSETA:</a:t>
            </a:r>
          </a:p>
        </p:txBody>
      </p:sp>
      <p:pic>
        <p:nvPicPr>
          <p:cNvPr id="35843" name="Marcador de contenido 2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3988" y="2079625"/>
            <a:ext cx="4979987" cy="4319588"/>
          </a:xfrm>
        </p:spPr>
      </p:pic>
      <p:sp>
        <p:nvSpPr>
          <p:cNvPr id="35844" name="Marcador de contenido 3"/>
          <p:cNvSpPr>
            <a:spLocks noGrp="1"/>
          </p:cNvSpPr>
          <p:nvPr>
            <p:ph sz="half" idx="2"/>
          </p:nvPr>
        </p:nvSpPr>
        <p:spPr>
          <a:xfrm>
            <a:off x="5133975" y="1778000"/>
            <a:ext cx="7058025" cy="4762500"/>
          </a:xfrm>
        </p:spPr>
        <p:txBody>
          <a:bodyPr/>
          <a:lstStyle/>
          <a:p>
            <a:pPr algn="just" eaLnBrk="1" hangingPunct="1"/>
            <a:r>
              <a:rPr lang="es-CL" sz="2000" dirty="0" smtClean="0"/>
              <a:t>Para  confeccionar  una  roseta  se  necesita  una  base  de  datos tectónicos  (alrededor  de  200  datos).  Además  existen programas  computacionales  que  calculan  este  tipo  de diagrama automáticamente.</a:t>
            </a:r>
          </a:p>
          <a:p>
            <a:pPr algn="just" eaLnBrk="1" hangingPunct="1"/>
            <a:r>
              <a:rPr lang="es-CL" sz="2000" dirty="0" smtClean="0"/>
              <a:t>Pero  sería  mejor  siempre  verificar  los  resultados  porque existen  varios  tipos  diferentes  de  este  tipo  de  diagramas.</a:t>
            </a:r>
          </a:p>
          <a:p>
            <a:pPr algn="just" eaLnBrk="1" hangingPunct="1"/>
            <a:r>
              <a:rPr lang="es-CL" sz="2000" dirty="0" smtClean="0"/>
              <a:t>Además  existen  tres  tipos  de  notaciones  para  datos tectónicos.  Lo  mejor  sería  para  verificar  que  tipos  de  datos espera el computador y qué tipo de roseta va a confeccionar.</a:t>
            </a:r>
          </a:p>
          <a:p>
            <a:pPr algn="just" eaLnBrk="1" hangingPunct="1"/>
            <a:r>
              <a:rPr lang="es-CL" sz="2000" dirty="0" smtClean="0"/>
              <a:t>Para eliminar errores graves se recomienda la confección de una roseta gráficamente y comparar los resultados.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Imagen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81375" y="120650"/>
            <a:ext cx="5672138" cy="662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3056811"/>
            <a:ext cx="12192000" cy="1180339"/>
          </a:xfrm>
        </p:spPr>
        <p:txBody>
          <a:bodyPr/>
          <a:lstStyle/>
          <a:p>
            <a:pPr marL="0" indent="0" algn="ctr">
              <a:buNone/>
            </a:pPr>
            <a:r>
              <a:rPr lang="es-CL" sz="7200" dirty="0" smtClean="0"/>
              <a:t>¿Qué es una falla geológica?</a:t>
            </a:r>
            <a:endParaRPr lang="es-CL" sz="7200" dirty="0"/>
          </a:p>
        </p:txBody>
      </p:sp>
    </p:spTree>
    <p:extLst>
      <p:ext uri="{BB962C8B-B14F-4D97-AF65-F5344CB8AC3E}">
        <p14:creationId xmlns:p14="http://schemas.microsoft.com/office/powerpoint/2010/main" val="286505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Imagen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6775" y="1150938"/>
            <a:ext cx="8128000" cy="539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Trabajo EN CLASES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/>
              <a:t>Construir una roseta diaclasas con los siguientes datos</a:t>
            </a:r>
          </a:p>
          <a:p>
            <a:endParaRPr lang="es-CL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2082332"/>
              </p:ext>
            </p:extLst>
          </p:nvPr>
        </p:nvGraphicFramePr>
        <p:xfrm>
          <a:off x="2895600" y="3242614"/>
          <a:ext cx="5589253" cy="282892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90982"/>
                <a:gridCol w="719760"/>
                <a:gridCol w="1741644"/>
                <a:gridCol w="2736867"/>
              </a:tblGrid>
              <a:tr h="307980">
                <a:tc>
                  <a:txBody>
                    <a:bodyPr/>
                    <a:lstStyle/>
                    <a:p>
                      <a:pPr algn="ctr" fontAlgn="ctr"/>
                      <a:endParaRPr lang="es-C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2000" u="none" strike="noStrike" dirty="0">
                          <a:effectLst/>
                        </a:rPr>
                        <a:t>Rumbo</a:t>
                      </a:r>
                      <a:endParaRPr lang="es-C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2000" u="none" strike="noStrike" dirty="0">
                          <a:effectLst/>
                        </a:rPr>
                        <a:t>Rango Principal</a:t>
                      </a:r>
                      <a:endParaRPr lang="es-C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79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2000" u="none" strike="noStrike" dirty="0">
                          <a:effectLst/>
                        </a:rPr>
                        <a:t>1</a:t>
                      </a:r>
                      <a:endParaRPr lang="es-C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2000" u="none" strike="noStrike" dirty="0">
                          <a:effectLst/>
                        </a:rPr>
                        <a:t>N</a:t>
                      </a:r>
                      <a:r>
                        <a:rPr lang="es-CL" sz="2000" u="none" strike="noStrike" dirty="0" smtClean="0">
                          <a:effectLst/>
                        </a:rPr>
                        <a:t>O</a:t>
                      </a:r>
                      <a:endParaRPr lang="es-C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2000" u="none" strike="noStrike" dirty="0">
                          <a:effectLst/>
                        </a:rPr>
                        <a:t>0 - 10°</a:t>
                      </a:r>
                      <a:endParaRPr lang="es-C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2000" u="none" strike="noStrike" dirty="0">
                          <a:effectLst/>
                        </a:rPr>
                        <a:t>40%</a:t>
                      </a:r>
                      <a:endParaRPr lang="es-C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79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2000" u="none" strike="noStrike" dirty="0">
                          <a:effectLst/>
                        </a:rPr>
                        <a:t>2</a:t>
                      </a:r>
                      <a:endParaRPr lang="es-C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2000" u="none" strike="noStrike" dirty="0">
                          <a:effectLst/>
                        </a:rPr>
                        <a:t>NE</a:t>
                      </a:r>
                      <a:endParaRPr lang="es-C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2000" u="none" strike="noStrike" dirty="0">
                          <a:effectLst/>
                        </a:rPr>
                        <a:t>40 - 50°</a:t>
                      </a:r>
                      <a:endParaRPr lang="es-C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2000" u="none" strike="noStrike" dirty="0">
                          <a:effectLst/>
                        </a:rPr>
                        <a:t>90%</a:t>
                      </a:r>
                      <a:endParaRPr lang="es-C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79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2000" u="none" strike="noStrike" dirty="0">
                          <a:effectLst/>
                        </a:rPr>
                        <a:t>3</a:t>
                      </a:r>
                      <a:endParaRPr lang="es-C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2000" u="none" strike="noStrike" dirty="0">
                          <a:effectLst/>
                        </a:rPr>
                        <a:t>NO</a:t>
                      </a:r>
                      <a:endParaRPr lang="es-C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2000" u="none" strike="noStrike" dirty="0">
                          <a:effectLst/>
                        </a:rPr>
                        <a:t>310 - 320°</a:t>
                      </a:r>
                      <a:endParaRPr lang="es-C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2000" u="none" strike="noStrike" dirty="0">
                          <a:effectLst/>
                        </a:rPr>
                        <a:t>100%</a:t>
                      </a:r>
                      <a:endParaRPr lang="es-C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79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2000" u="none" strike="noStrike" dirty="0">
                          <a:effectLst/>
                        </a:rPr>
                        <a:t>4</a:t>
                      </a:r>
                      <a:endParaRPr lang="es-C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2000" u="none" strike="noStrike" dirty="0">
                          <a:effectLst/>
                        </a:rPr>
                        <a:t>SO</a:t>
                      </a:r>
                      <a:endParaRPr lang="es-C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2000" u="none" strike="noStrike" dirty="0">
                          <a:effectLst/>
                        </a:rPr>
                        <a:t>260 - 270°</a:t>
                      </a:r>
                      <a:endParaRPr lang="es-C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2000" u="none" strike="noStrike" dirty="0">
                          <a:effectLst/>
                        </a:rPr>
                        <a:t>70%</a:t>
                      </a:r>
                      <a:endParaRPr lang="es-C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79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2000" u="none" strike="noStrike" dirty="0">
                          <a:effectLst/>
                        </a:rPr>
                        <a:t>5</a:t>
                      </a:r>
                      <a:endParaRPr lang="es-C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2000" u="none" strike="noStrike" dirty="0">
                          <a:effectLst/>
                        </a:rPr>
                        <a:t>SE</a:t>
                      </a:r>
                      <a:endParaRPr lang="es-C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2000" u="none" strike="noStrike" dirty="0">
                          <a:effectLst/>
                        </a:rPr>
                        <a:t>150 - 160°</a:t>
                      </a:r>
                      <a:endParaRPr lang="es-C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2000" u="none" strike="noStrike" dirty="0">
                          <a:effectLst/>
                        </a:rPr>
                        <a:t>60%</a:t>
                      </a:r>
                      <a:endParaRPr lang="es-C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79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2000" u="none" strike="noStrike" dirty="0">
                          <a:effectLst/>
                        </a:rPr>
                        <a:t>6</a:t>
                      </a:r>
                      <a:endParaRPr lang="es-C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2000" u="none" strike="noStrike" dirty="0">
                          <a:effectLst/>
                        </a:rPr>
                        <a:t>NE</a:t>
                      </a:r>
                      <a:endParaRPr lang="es-C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2000" u="none" strike="noStrike" dirty="0">
                          <a:effectLst/>
                        </a:rPr>
                        <a:t>200 - 210°</a:t>
                      </a:r>
                      <a:endParaRPr lang="es-C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2000" u="none" strike="noStrike" dirty="0">
                          <a:effectLst/>
                        </a:rPr>
                        <a:t>30%</a:t>
                      </a:r>
                      <a:endParaRPr lang="es-C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79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2000" u="none" strike="noStrike" dirty="0">
                          <a:effectLst/>
                        </a:rPr>
                        <a:t>7</a:t>
                      </a:r>
                      <a:endParaRPr lang="es-C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2000" u="none" strike="noStrike" dirty="0">
                          <a:effectLst/>
                        </a:rPr>
                        <a:t>SE</a:t>
                      </a:r>
                      <a:endParaRPr lang="es-C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2000" u="none" strike="noStrike" dirty="0">
                          <a:effectLst/>
                        </a:rPr>
                        <a:t>110 - 120°</a:t>
                      </a:r>
                      <a:endParaRPr lang="es-C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2000" u="none" strike="noStrike" dirty="0">
                          <a:effectLst/>
                        </a:rPr>
                        <a:t>80%</a:t>
                      </a:r>
                      <a:endParaRPr lang="es-C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79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2000" u="none" strike="noStrike" dirty="0">
                          <a:effectLst/>
                        </a:rPr>
                        <a:t>8</a:t>
                      </a:r>
                      <a:endParaRPr lang="es-C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2000" u="none" strike="noStrike" dirty="0">
                          <a:effectLst/>
                        </a:rPr>
                        <a:t>NO</a:t>
                      </a:r>
                      <a:endParaRPr lang="es-C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2000" u="none" strike="noStrike" dirty="0">
                          <a:effectLst/>
                        </a:rPr>
                        <a:t>340 - 350°</a:t>
                      </a:r>
                      <a:endParaRPr lang="es-C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2000" u="none" strike="noStrike" dirty="0">
                          <a:effectLst/>
                        </a:rPr>
                        <a:t>20%</a:t>
                      </a:r>
                      <a:endParaRPr lang="es-C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664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763588"/>
            <a:ext cx="12192000" cy="129381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CL" dirty="0" smtClean="0"/>
              <a:t>Fallas</a:t>
            </a:r>
            <a:endParaRPr lang="es-CL" dirty="0"/>
          </a:p>
        </p:txBody>
      </p:sp>
      <p:sp>
        <p:nvSpPr>
          <p:cNvPr id="9219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es-SV" sz="2800" dirty="0" smtClean="0"/>
              <a:t>Una </a:t>
            </a:r>
            <a:r>
              <a:rPr lang="es-SV" sz="2800" b="1" dirty="0" smtClean="0"/>
              <a:t>falla</a:t>
            </a:r>
            <a:r>
              <a:rPr lang="es-SV" sz="2800" dirty="0" smtClean="0"/>
              <a:t> es una grieta en la corteza terrestre. Generalmente, las fallas están asociadas a los límites entre las placas tectónicas de la Tierra. En una falla activa, las piezas de la corteza de la Tierra a lo largo de la falla, se mueven con el transcurrir del tiempo. El movimiento de estas rocas puede causar terremotos. Las fallas inactivas son aquellas que en algún momento tuvieron movimiento a lo largo de ellas pero que ya no se desplazan. El tipo de movimiento a lo largo de una falla depende del tipo de falla</a:t>
            </a:r>
            <a:r>
              <a:rPr lang="es-CL" sz="28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575" y="1430338"/>
            <a:ext cx="12163425" cy="573087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SV" dirty="0"/>
              <a:t>Tipos de fallas</a:t>
            </a:r>
            <a:r>
              <a:rPr lang="es-SV" dirty="0" smtClean="0"/>
              <a:t>:</a:t>
            </a:r>
            <a:endParaRPr lang="es-CL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half" idx="2"/>
          </p:nvPr>
        </p:nvSpPr>
        <p:spPr>
          <a:xfrm>
            <a:off x="68263" y="2106613"/>
            <a:ext cx="7208837" cy="4111625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SV" b="1" dirty="0"/>
              <a:t>Fallas normales</a:t>
            </a:r>
            <a:endParaRPr lang="es-CL" sz="1400" dirty="0"/>
          </a:p>
          <a:p>
            <a:pPr lvl="1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SV" sz="2400" dirty="0"/>
              <a:t>Las fallas normales se producen en áreas donde las rocas se </a:t>
            </a:r>
            <a:r>
              <a:rPr lang="es-SV" sz="2400" dirty="0" smtClean="0"/>
              <a:t>están </a:t>
            </a:r>
            <a:r>
              <a:rPr lang="es-SV" sz="2400" dirty="0"/>
              <a:t>separando (fuerza tractiva), de manera que la corteza rocosa de un área específica es capaz de ocupar más espacio.</a:t>
            </a:r>
            <a:endParaRPr lang="es-CL" sz="2400" dirty="0"/>
          </a:p>
          <a:p>
            <a:pPr lvl="1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SV" sz="2400" dirty="0"/>
              <a:t>La rocas de un lado de la falla normal se hunden con respecto a las rocas del otro lado de la falla.</a:t>
            </a:r>
            <a:endParaRPr lang="es-CL" sz="2400" dirty="0"/>
          </a:p>
          <a:p>
            <a:pPr lvl="1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SV" sz="2400" dirty="0"/>
              <a:t>Las fallas normales no crean salientes rocosos.</a:t>
            </a:r>
            <a:endParaRPr lang="es-CL" sz="2400" dirty="0"/>
          </a:p>
          <a:p>
            <a:pPr lvl="1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SV" sz="2400" dirty="0"/>
              <a:t>En una falla normal es posible que se pueda caminar sobre un área expuesta de la falla</a:t>
            </a:r>
            <a:r>
              <a:rPr lang="es-SV" sz="2400" dirty="0" smtClean="0"/>
              <a:t>.</a:t>
            </a:r>
            <a:endParaRPr lang="es-CL" sz="2400" dirty="0"/>
          </a:p>
        </p:txBody>
      </p:sp>
      <p:pic>
        <p:nvPicPr>
          <p:cNvPr id="10244" name="Imagen 18" descr="http://www.windows2universe.org/earth/geology/images/normalfault_USGS_NPS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77100" y="2901950"/>
            <a:ext cx="439420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575" y="1430338"/>
            <a:ext cx="12163425" cy="573087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SV" dirty="0"/>
              <a:t>Tipos de fallas</a:t>
            </a:r>
            <a:r>
              <a:rPr lang="es-SV" dirty="0" smtClean="0"/>
              <a:t>:</a:t>
            </a:r>
            <a:endParaRPr lang="es-CL" dirty="0"/>
          </a:p>
        </p:txBody>
      </p:sp>
      <p:sp>
        <p:nvSpPr>
          <p:cNvPr id="11267" name="Marcador de texto 4"/>
          <p:cNvSpPr>
            <a:spLocks noGrp="1"/>
          </p:cNvSpPr>
          <p:nvPr>
            <p:ph type="body" sz="half" idx="2"/>
          </p:nvPr>
        </p:nvSpPr>
        <p:spPr>
          <a:xfrm>
            <a:off x="68263" y="2106613"/>
            <a:ext cx="7208837" cy="4111625"/>
          </a:xfrm>
        </p:spPr>
        <p:txBody>
          <a:bodyPr/>
          <a:lstStyle/>
          <a:p>
            <a:pPr algn="just" eaLnBrk="1" hangingPunct="1"/>
            <a:r>
              <a:rPr lang="es-SV" sz="2000" b="1" dirty="0" smtClean="0"/>
              <a:t>Fallas inversas</a:t>
            </a:r>
            <a:endParaRPr lang="es-CL" sz="2000" dirty="0" smtClean="0"/>
          </a:p>
          <a:p>
            <a:pPr lvl="1" algn="just" eaLnBrk="1" hangingPunct="1"/>
            <a:r>
              <a:rPr lang="es-SV" sz="2000" dirty="0" smtClean="0"/>
              <a:t>Las fallas inversas ocurren en áreas donde las rocas se comprimen unas contra otras (fuerzas de compresión), de manera que la corteza rocosa de un área ocupe menos espacio.</a:t>
            </a:r>
            <a:endParaRPr lang="es-CL" sz="2000" dirty="0" smtClean="0"/>
          </a:p>
          <a:p>
            <a:pPr lvl="1" algn="just" eaLnBrk="1" hangingPunct="1"/>
            <a:r>
              <a:rPr lang="es-SV" sz="2000" dirty="0" smtClean="0"/>
              <a:t>La roca de un lado de la falla asciende con respecto a la roca del otro lado.</a:t>
            </a:r>
            <a:endParaRPr lang="es-CL" sz="2000" dirty="0" smtClean="0"/>
          </a:p>
          <a:p>
            <a:pPr lvl="1" algn="just" eaLnBrk="1" hangingPunct="1"/>
            <a:r>
              <a:rPr lang="es-SV" sz="2000" dirty="0" smtClean="0"/>
              <a:t>En una falla inversa, el área expuesta de la falla es frecuentemente un saliente. De manera que no se puede caminar sobre ella.</a:t>
            </a:r>
            <a:endParaRPr lang="es-CL" sz="2000" dirty="0" smtClean="0"/>
          </a:p>
          <a:p>
            <a:pPr lvl="1" algn="just" eaLnBrk="1" hangingPunct="1"/>
            <a:r>
              <a:rPr lang="es-SV" sz="2000" i="1" dirty="0" smtClean="0"/>
              <a:t>Fallas de empuje</a:t>
            </a:r>
            <a:r>
              <a:rPr lang="es-SV" sz="2000" dirty="0" smtClean="0"/>
              <a:t> son un tipo especial de falla inversa. Ocurren cuando el ángulo de la falla es muy pequeño</a:t>
            </a:r>
            <a:endParaRPr lang="es-CL" sz="2000" dirty="0" smtClean="0"/>
          </a:p>
        </p:txBody>
      </p:sp>
      <p:pic>
        <p:nvPicPr>
          <p:cNvPr id="11268" name="Imagen 21" descr="http://www.windows2universe.org/earth/geology/images/reversefault_USGS_NPS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77100" y="2901950"/>
            <a:ext cx="465455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575" y="1430338"/>
            <a:ext cx="12163425" cy="573087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SV" dirty="0"/>
              <a:t>Tipos de fallas</a:t>
            </a:r>
            <a:r>
              <a:rPr lang="es-SV" dirty="0" smtClean="0"/>
              <a:t>:</a:t>
            </a:r>
            <a:endParaRPr lang="es-CL" dirty="0"/>
          </a:p>
        </p:txBody>
      </p:sp>
      <p:sp>
        <p:nvSpPr>
          <p:cNvPr id="12291" name="Marcador de texto 4"/>
          <p:cNvSpPr>
            <a:spLocks noGrp="1"/>
          </p:cNvSpPr>
          <p:nvPr>
            <p:ph type="body" sz="half" idx="2"/>
          </p:nvPr>
        </p:nvSpPr>
        <p:spPr>
          <a:xfrm>
            <a:off x="-42863" y="2106613"/>
            <a:ext cx="7208838" cy="4111625"/>
          </a:xfrm>
        </p:spPr>
        <p:txBody>
          <a:bodyPr/>
          <a:lstStyle/>
          <a:p>
            <a:pPr algn="just" eaLnBrk="1" hangingPunct="1"/>
            <a:r>
              <a:rPr lang="es-SV" sz="2400" b="1" dirty="0" smtClean="0"/>
              <a:t>Falla de transformación (de desgarre)</a:t>
            </a:r>
            <a:endParaRPr lang="es-CL" sz="2400" dirty="0" smtClean="0"/>
          </a:p>
          <a:p>
            <a:pPr lvl="1" algn="just" eaLnBrk="1" hangingPunct="1"/>
            <a:r>
              <a:rPr lang="es-SV" sz="2400" dirty="0" smtClean="0"/>
              <a:t>El movimiento a lo largo de la grieta de la falla es horizontal, el bloque de roca a un lado de la falla se mueve en una dirección mientras que el bloque de roca del lado opuesto de la falla se mueve en dirección opuesta.</a:t>
            </a:r>
            <a:endParaRPr lang="es-CL" sz="2400" dirty="0" smtClean="0"/>
          </a:p>
          <a:p>
            <a:pPr lvl="1" algn="just" eaLnBrk="1" hangingPunct="1"/>
            <a:r>
              <a:rPr lang="es-SV" sz="2400" dirty="0" smtClean="0"/>
              <a:t>Las fallas de desgarre no dan origen a precipicios o fallas escarpadas porque los bloques de roca no se mueven hacia arriba o abajo en relación al otro.</a:t>
            </a:r>
            <a:endParaRPr lang="es-CL" sz="2400" dirty="0" smtClean="0"/>
          </a:p>
        </p:txBody>
      </p:sp>
      <p:pic>
        <p:nvPicPr>
          <p:cNvPr id="12292" name="Imagen 24" descr="http://www.windows2universe.org/earth/geology/images/strikeslip_USGS_NPS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5975" y="2938463"/>
            <a:ext cx="495935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0" y="2828925"/>
            <a:ext cx="12192000" cy="129381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CL" dirty="0"/>
              <a:t>GEOLOGIA ESTRUCTURAL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5"/>
          <p:cNvSpPr>
            <a:spLocks noGrp="1"/>
          </p:cNvSpPr>
          <p:nvPr>
            <p:ph type="body" idx="1"/>
          </p:nvPr>
        </p:nvSpPr>
        <p:spPr>
          <a:xfrm>
            <a:off x="0" y="1661375"/>
            <a:ext cx="12192000" cy="4266350"/>
          </a:xfrm>
        </p:spPr>
        <p:txBody>
          <a:bodyPr rtlCol="0"/>
          <a:lstStyle/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CL" dirty="0"/>
              <a:t>Objetivo de la geología estructural :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CL" dirty="0"/>
              <a:t>Estudio  de  la  estructura  de  la  corteza  terrestre  o  de  </a:t>
            </a:r>
            <a:r>
              <a:rPr lang="es-CL" dirty="0" smtClean="0"/>
              <a:t>una determinada </a:t>
            </a:r>
            <a:r>
              <a:rPr lang="es-CL" dirty="0"/>
              <a:t>región.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CL" dirty="0"/>
              <a:t>¿Para qué se necesita un levantamiento tectónico?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CL" dirty="0"/>
              <a:t>a) Definir  las  fuerzas  que  estaban  </a:t>
            </a:r>
            <a:r>
              <a:rPr lang="es-CL" dirty="0" smtClean="0"/>
              <a:t>presente  </a:t>
            </a:r>
            <a:r>
              <a:rPr lang="es-CL" dirty="0"/>
              <a:t>en  las  </a:t>
            </a:r>
            <a:r>
              <a:rPr lang="es-CL" dirty="0" smtClean="0"/>
              <a:t>rocas, definir </a:t>
            </a:r>
            <a:r>
              <a:rPr lang="es-CL" dirty="0"/>
              <a:t>la simetría de las foliaciones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CL" dirty="0"/>
              <a:t>b) Caracterización de las fuerzas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CL" dirty="0"/>
              <a:t>c) Cronología de los fases </a:t>
            </a:r>
            <a:r>
              <a:rPr lang="es-CL" dirty="0" smtClean="0"/>
              <a:t>tectónicos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s-CL" dirty="0"/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5"/>
          <p:cNvSpPr>
            <a:spLocks noGrp="1"/>
          </p:cNvSpPr>
          <p:nvPr>
            <p:ph type="body" idx="1"/>
          </p:nvPr>
        </p:nvSpPr>
        <p:spPr>
          <a:xfrm>
            <a:off x="0" y="1790162"/>
            <a:ext cx="12192000" cy="4121687"/>
          </a:xfrm>
        </p:spPr>
        <p:txBody>
          <a:bodyPr rtlCol="0">
            <a:noAutofit/>
          </a:bodyPr>
          <a:lstStyle/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CL" sz="2400" dirty="0"/>
              <a:t>Donde se usa la información de la tectónica: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CL" sz="2400" dirty="0"/>
              <a:t>a) Génesis de los yacimientos: Muchos depósitos tienen </a:t>
            </a:r>
            <a:r>
              <a:rPr lang="es-CL" sz="2400" dirty="0" smtClean="0"/>
              <a:t>un origen  </a:t>
            </a:r>
            <a:r>
              <a:rPr lang="es-CL" sz="2400" dirty="0"/>
              <a:t>tectónico - o  por  lo  menos el  ambiente  </a:t>
            </a:r>
            <a:r>
              <a:rPr lang="es-CL" sz="2400" dirty="0" smtClean="0"/>
              <a:t>tectónico juego  </a:t>
            </a:r>
            <a:r>
              <a:rPr lang="es-CL" sz="2400" dirty="0"/>
              <a:t>un  papel  muy  importante.  La  estructura  </a:t>
            </a:r>
            <a:r>
              <a:rPr lang="es-CL" sz="2400" dirty="0" smtClean="0"/>
              <a:t>tectónica como  </a:t>
            </a:r>
            <a:r>
              <a:rPr lang="es-CL" sz="2400" dirty="0"/>
              <a:t>formador  de  un  depósito.  En  los  yacimientos  </a:t>
            </a:r>
            <a:r>
              <a:rPr lang="es-CL" sz="2400" dirty="0" smtClean="0"/>
              <a:t>del tipo </a:t>
            </a:r>
            <a:r>
              <a:rPr lang="es-CL" sz="2400" dirty="0"/>
              <a:t>vetiforme es muy importante, pero también los </a:t>
            </a:r>
            <a:r>
              <a:rPr lang="es-CL" sz="2400" dirty="0" smtClean="0"/>
              <a:t>otros tipos  </a:t>
            </a:r>
            <a:r>
              <a:rPr lang="es-CL" sz="2400" dirty="0"/>
              <a:t>de  yacimientos la tectónica  puede ser  un factor  </a:t>
            </a:r>
            <a:r>
              <a:rPr lang="es-CL" sz="2400" dirty="0" smtClean="0"/>
              <a:t>de alta </a:t>
            </a:r>
            <a:r>
              <a:rPr lang="es-CL" sz="2400" dirty="0"/>
              <a:t>importa ncia durante la formación.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CL" sz="2400" dirty="0"/>
              <a:t>b) Deformación  tectónica  de  los  depósitos  después  de  </a:t>
            </a:r>
            <a:r>
              <a:rPr lang="es-CL" sz="2400" dirty="0" smtClean="0"/>
              <a:t>la génesis</a:t>
            </a:r>
            <a:r>
              <a:rPr lang="es-CL" sz="2400" dirty="0"/>
              <a:t>: Definición de desplazamientos - en qué manera </a:t>
            </a:r>
            <a:r>
              <a:rPr lang="es-CL" sz="2400" dirty="0" smtClean="0"/>
              <a:t>y magnitud  </a:t>
            </a:r>
            <a:r>
              <a:rPr lang="es-CL" sz="2400" dirty="0"/>
              <a:t>afectó  una  fase  tectónica  el  yacimiento  ya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CL" sz="2400" dirty="0"/>
              <a:t>formado.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CL" sz="2400" dirty="0"/>
              <a:t>c) Geotécnica: Las estructuras tectónicas también tienen </a:t>
            </a:r>
            <a:r>
              <a:rPr lang="es-CL" sz="2400" dirty="0" smtClean="0"/>
              <a:t>su "cara  </a:t>
            </a:r>
            <a:r>
              <a:rPr lang="es-CL" sz="2400" dirty="0"/>
              <a:t>negra".  Derrumbes,  caída  de  bloques,  </a:t>
            </a:r>
            <a:r>
              <a:rPr lang="es-CL" sz="2400" dirty="0" smtClean="0"/>
              <a:t>planchones, zonas  </a:t>
            </a:r>
            <a:r>
              <a:rPr lang="es-CL" sz="2400" dirty="0"/>
              <a:t>de  poca  estabilidad,  cuñas  etc.  tienen  un  </a:t>
            </a:r>
            <a:r>
              <a:rPr lang="es-CL" sz="2400" dirty="0" smtClean="0"/>
              <a:t>origen sumamente </a:t>
            </a:r>
            <a:r>
              <a:rPr lang="es-CL" sz="2400" dirty="0"/>
              <a:t>tectónico.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tela de condensación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2B2A868B-6BC2-4B3E-98B9-1258F41035D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TC104033937[[fn=Estela de condensación]]</Template>
  <TotalTime>1079</TotalTime>
  <Words>1351</Words>
  <Application>Microsoft Office PowerPoint</Application>
  <PresentationFormat>Panorámica</PresentationFormat>
  <Paragraphs>116</Paragraphs>
  <Slides>21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6" baseType="lpstr">
      <vt:lpstr>Arial</vt:lpstr>
      <vt:lpstr>Bradley Hand ITC</vt:lpstr>
      <vt:lpstr>Calibri</vt:lpstr>
      <vt:lpstr>Century Gothic</vt:lpstr>
      <vt:lpstr>Estela de condensación</vt:lpstr>
      <vt:lpstr>Tipos DE FALLAS GEOLOGICAS</vt:lpstr>
      <vt:lpstr>Presentación de PowerPoint</vt:lpstr>
      <vt:lpstr>Fallas</vt:lpstr>
      <vt:lpstr>Tipos de fallas:</vt:lpstr>
      <vt:lpstr>Tipos de fallas:</vt:lpstr>
      <vt:lpstr>Tipos de fallas:</vt:lpstr>
      <vt:lpstr>GEOLOGIA ESTRUCTURAL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USO DE LAS BRÚJULAS: INTRODUCCIÓN</vt:lpstr>
      <vt:lpstr>Presentación de PowerPoint</vt:lpstr>
      <vt:lpstr>Brunton para tipo americano:</vt:lpstr>
      <vt:lpstr>Presentación de PowerPoint</vt:lpstr>
      <vt:lpstr>DIAGRAMAS TECTÓNICOS</vt:lpstr>
      <vt:lpstr>PROCEDIMIENTO  PARA  CONFECCIONAR  UNA ROSETA:</vt:lpstr>
      <vt:lpstr>Presentación de PowerPoint</vt:lpstr>
      <vt:lpstr>Presentación de PowerPoint</vt:lpstr>
      <vt:lpstr>Trabajo EN CLASES</vt:lpstr>
    </vt:vector>
  </TitlesOfParts>
  <Company>Privada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TOPOS DE FALLAS GEOLOGICAS</dc:title>
  <dc:creator>Chico_Andino</dc:creator>
  <cp:lastModifiedBy>alvarobustamante@live.cl</cp:lastModifiedBy>
  <cp:revision>26</cp:revision>
  <dcterms:created xsi:type="dcterms:W3CDTF">2013-06-19T12:36:34Z</dcterms:created>
  <dcterms:modified xsi:type="dcterms:W3CDTF">2014-05-15T00:36:24Z</dcterms:modified>
</cp:coreProperties>
</file>